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7" r:id="rId4"/>
    <p:sldId id="268" r:id="rId5"/>
    <p:sldId id="271" r:id="rId6"/>
    <p:sldId id="269" r:id="rId7"/>
    <p:sldId id="276" r:id="rId8"/>
    <p:sldId id="275" r:id="rId9"/>
    <p:sldId id="277" r:id="rId10"/>
    <p:sldId id="273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C7E7"/>
    <a:srgbClr val="8FAADC"/>
    <a:srgbClr val="FFFDF7"/>
    <a:srgbClr val="99A8BD"/>
    <a:srgbClr val="262626"/>
    <a:srgbClr val="EEEEF0"/>
    <a:srgbClr val="FFFFFF"/>
    <a:srgbClr val="F868AE"/>
    <a:srgbClr val="F5F6F9"/>
    <a:srgbClr val="F0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1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1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11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3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4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5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9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7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rgbClr val="F5F6F9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6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gilbo.com/news/articleView.html?idxno=798768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news.kbs.co.kr/news/view.do?ncd=5293884&amp;ref=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na.co.kr/view/MYH20190527016900038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4-convolutional-neural-network-models-that-can-classify-your-fashion-images-9fe7f3e5399d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edakyeong.tistory.com/entry/%EA%B5%B0%EC%A7%91%EA%B3%BC-%EB%B6%84%EB%A5%98%EC%9D%98-%EC%B0%A8%EC%9D%B4-difference-of-clustering-and-classification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zalandoresearch/fashion-mni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nardai/FashionGenAttnGAN" TargetMode="External"/><Relationship Id="rId5" Type="http://schemas.openxmlformats.org/officeDocument/2006/relationships/hyperlink" Target="https://www.kaggle.com/paramaggarwal/fashion-product-images-dataset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4F408C-0B1D-4D3B-ADC0-204D92627327}"/>
              </a:ext>
            </a:extLst>
          </p:cNvPr>
          <p:cNvSpPr/>
          <p:nvPr/>
        </p:nvSpPr>
        <p:spPr>
          <a:xfrm>
            <a:off x="4548047" y="2249250"/>
            <a:ext cx="3216386" cy="10264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EF8CD-B5AC-4027-9FD4-A856C9F4EA44}"/>
              </a:ext>
            </a:extLst>
          </p:cNvPr>
          <p:cNvSpPr txBox="1"/>
          <p:nvPr/>
        </p:nvSpPr>
        <p:spPr>
          <a:xfrm>
            <a:off x="2861780" y="1180884"/>
            <a:ext cx="6468437" cy="31393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개인 맞춤</a:t>
            </a:r>
            <a:endParaRPr lang="en-US" altLang="ko-KR" sz="6600" b="1" spc="-300" dirty="0">
              <a:solidFill>
                <a:schemeClr val="tx1">
                  <a:lumMod val="85000"/>
                  <a:lumOff val="15000"/>
                </a:schemeClr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sz="6600" b="1" spc="-300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날씨 기반</a:t>
            </a:r>
            <a:endParaRPr lang="en-US" altLang="ko-KR" sz="6600" b="1" spc="-300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sz="6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스타일 추천 시스템</a:t>
            </a:r>
          </a:p>
        </p:txBody>
      </p:sp>
      <p:pic>
        <p:nvPicPr>
          <p:cNvPr id="24" name="그래픽 23" descr="일부 흐림 단색으로 채워진">
            <a:extLst>
              <a:ext uri="{FF2B5EF4-FFF2-40B4-BE49-F238E27FC236}">
                <a16:creationId xmlns:a16="http://schemas.microsoft.com/office/drawing/2014/main" id="{59B04572-00E6-42DF-8F5F-B873199B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6790" y="2043029"/>
            <a:ext cx="1232680" cy="1232680"/>
          </a:xfrm>
          <a:prstGeom prst="rect">
            <a:avLst/>
          </a:prstGeom>
        </p:spPr>
      </p:pic>
      <p:pic>
        <p:nvPicPr>
          <p:cNvPr id="28" name="그래픽 27" descr="온도계 단색으로 채워진">
            <a:extLst>
              <a:ext uri="{FF2B5EF4-FFF2-40B4-BE49-F238E27FC236}">
                <a16:creationId xmlns:a16="http://schemas.microsoft.com/office/drawing/2014/main" id="{1E0E686F-CC06-4953-B7CC-E9E2E013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4189" y="2659369"/>
            <a:ext cx="803220" cy="803220"/>
          </a:xfrm>
          <a:prstGeom prst="rect">
            <a:avLst/>
          </a:prstGeom>
        </p:spPr>
      </p:pic>
      <p:pic>
        <p:nvPicPr>
          <p:cNvPr id="55" name="그래픽 54" descr="셔츠 단색으로 채워진">
            <a:extLst>
              <a:ext uri="{FF2B5EF4-FFF2-40B4-BE49-F238E27FC236}">
                <a16:creationId xmlns:a16="http://schemas.microsoft.com/office/drawing/2014/main" id="{4CCEC7BF-0AF3-477C-AC7C-D1088E4F8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339" y="126784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6" name="그래픽 55" descr="치마 단색으로 채워진">
            <a:extLst>
              <a:ext uri="{FF2B5EF4-FFF2-40B4-BE49-F238E27FC236}">
                <a16:creationId xmlns:a16="http://schemas.microsoft.com/office/drawing/2014/main" id="{5EDD10E2-6C38-48CB-8907-D3EE558DE4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4951" y="126784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래픽 56" descr="정장 단색으로 채워진">
            <a:extLst>
              <a:ext uri="{FF2B5EF4-FFF2-40B4-BE49-F238E27FC236}">
                <a16:creationId xmlns:a16="http://schemas.microsoft.com/office/drawing/2014/main" id="{E5F733CF-BDCF-44C9-8ABA-A6DE5E00EA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0606" y="126785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그래픽 57" descr="옷 단색으로 채워진">
            <a:extLst>
              <a:ext uri="{FF2B5EF4-FFF2-40B4-BE49-F238E27FC236}">
                <a16:creationId xmlns:a16="http://schemas.microsoft.com/office/drawing/2014/main" id="{31D5F8C1-BD91-4DD3-AF9D-D0A8FD7DE3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56262" y="126786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래픽 58" descr="바지 단색으로 채워진">
            <a:extLst>
              <a:ext uri="{FF2B5EF4-FFF2-40B4-BE49-F238E27FC236}">
                <a16:creationId xmlns:a16="http://schemas.microsoft.com/office/drawing/2014/main" id="{82A77890-22CE-443F-8A36-1C73C7610AE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23727" y="126785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0" name="그래픽 59" descr="정장 셔츠 단색으로 채워진">
            <a:extLst>
              <a:ext uri="{FF2B5EF4-FFF2-40B4-BE49-F238E27FC236}">
                <a16:creationId xmlns:a16="http://schemas.microsoft.com/office/drawing/2014/main" id="{88F9C75B-1A09-4BE2-ACE7-9817ABC498A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087" y="126786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그래픽 60" descr="못생긴 스웨터 단색으로 채워진">
            <a:extLst>
              <a:ext uri="{FF2B5EF4-FFF2-40B4-BE49-F238E27FC236}">
                <a16:creationId xmlns:a16="http://schemas.microsoft.com/office/drawing/2014/main" id="{283E8835-FC6E-4071-91A9-B2808727BA5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66407" y="117818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A656B5-3C23-49DE-A06B-E654823CC498}"/>
              </a:ext>
            </a:extLst>
          </p:cNvPr>
          <p:cNvSpPr txBox="1"/>
          <p:nvPr/>
        </p:nvSpPr>
        <p:spPr>
          <a:xfrm>
            <a:off x="8774349" y="5048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F3855-6D44-4732-A0DD-8A797FCBF489}"/>
              </a:ext>
            </a:extLst>
          </p:cNvPr>
          <p:cNvSpPr txBox="1"/>
          <p:nvPr/>
        </p:nvSpPr>
        <p:spPr>
          <a:xfrm>
            <a:off x="5175864" y="5103674"/>
            <a:ext cx="1840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&lt;</a:t>
            </a: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옷장을 부탁해</a:t>
            </a:r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&gt;</a:t>
            </a:r>
          </a:p>
          <a:p>
            <a:pPr algn="ctr"/>
            <a:r>
              <a:rPr lang="en-US" altLang="ko-KR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201810798 </a:t>
            </a:r>
            <a:r>
              <a:rPr lang="ko-KR" altLang="en-US" sz="1400" dirty="0" err="1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이현서</a:t>
            </a:r>
            <a:endParaRPr lang="en-US" altLang="ko-KR" sz="1400" dirty="0">
              <a:solidFill>
                <a:srgbClr val="342C3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201810786 </a:t>
            </a:r>
            <a:r>
              <a:rPr lang="ko-KR" altLang="en-US" sz="1400" dirty="0" err="1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유세빈</a:t>
            </a:r>
            <a:endParaRPr lang="en-US" altLang="ko-KR" sz="1400" dirty="0">
              <a:solidFill>
                <a:srgbClr val="342C3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201710945 </a:t>
            </a:r>
            <a:r>
              <a:rPr lang="ko-KR" altLang="en-US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윤성은</a:t>
            </a:r>
            <a:endParaRPr lang="en-US" altLang="ko-KR" sz="1400" dirty="0">
              <a:solidFill>
                <a:srgbClr val="342C3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201710931  </a:t>
            </a:r>
            <a:r>
              <a:rPr lang="ko-KR" altLang="en-US" sz="1400" dirty="0">
                <a:solidFill>
                  <a:srgbClr val="342C3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박채은</a:t>
            </a:r>
            <a:endParaRPr lang="en-US" altLang="ko-KR" sz="1400" dirty="0">
              <a:solidFill>
                <a:srgbClr val="342C3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ko-KR" altLang="en-US" sz="1400" dirty="0">
              <a:solidFill>
                <a:srgbClr val="342C3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ko-KR" altLang="en-US" sz="2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23" name="그래픽 22" descr="셔츠 단색으로 채워진">
            <a:extLst>
              <a:ext uri="{FF2B5EF4-FFF2-40B4-BE49-F238E27FC236}">
                <a16:creationId xmlns:a16="http://schemas.microsoft.com/office/drawing/2014/main" id="{1F025235-159D-48F0-BFEA-F950345F8A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339" y="6393029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 descr="치마 단색으로 채워진">
            <a:extLst>
              <a:ext uri="{FF2B5EF4-FFF2-40B4-BE49-F238E27FC236}">
                <a16:creationId xmlns:a16="http://schemas.microsoft.com/office/drawing/2014/main" id="{B7515E73-F27A-4D85-AC63-956CD6FCF7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4951" y="6393029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 descr="정장 단색으로 채워진">
            <a:extLst>
              <a:ext uri="{FF2B5EF4-FFF2-40B4-BE49-F238E27FC236}">
                <a16:creationId xmlns:a16="http://schemas.microsoft.com/office/drawing/2014/main" id="{FC6F06D9-63F2-427F-BB43-42633AD405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0606" y="6393030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 descr="옷 단색으로 채워진">
            <a:extLst>
              <a:ext uri="{FF2B5EF4-FFF2-40B4-BE49-F238E27FC236}">
                <a16:creationId xmlns:a16="http://schemas.microsoft.com/office/drawing/2014/main" id="{C865B888-D527-4004-8330-D35A518A3D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56262" y="6393031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래픽 28" descr="바지 단색으로 채워진">
            <a:extLst>
              <a:ext uri="{FF2B5EF4-FFF2-40B4-BE49-F238E27FC236}">
                <a16:creationId xmlns:a16="http://schemas.microsoft.com/office/drawing/2014/main" id="{31A3C953-7196-4AC3-85F2-2B06416442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23727" y="6393030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래픽 29" descr="정장 셔츠 단색으로 채워진">
            <a:extLst>
              <a:ext uri="{FF2B5EF4-FFF2-40B4-BE49-F238E27FC236}">
                <a16:creationId xmlns:a16="http://schemas.microsoft.com/office/drawing/2014/main" id="{7C640258-5A1E-42C4-8574-8D3AA4EDAE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087" y="6393031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래픽 30" descr="못생긴 스웨터 단색으로 채워진">
            <a:extLst>
              <a:ext uri="{FF2B5EF4-FFF2-40B4-BE49-F238E27FC236}">
                <a16:creationId xmlns:a16="http://schemas.microsoft.com/office/drawing/2014/main" id="{E0230FCA-19A7-4E6B-B598-F4584347B0E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66407" y="6393028"/>
            <a:ext cx="366274" cy="366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32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275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사업화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래픽 2" descr="CMD 터미널 단색으로 채워진">
            <a:extLst>
              <a:ext uri="{FF2B5EF4-FFF2-40B4-BE49-F238E27FC236}">
                <a16:creationId xmlns:a16="http://schemas.microsoft.com/office/drawing/2014/main" id="{8B0DCDD1-3F6D-42EF-9392-AFCB4035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3294" y="3252494"/>
            <a:ext cx="914400" cy="9144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592A89-EBFF-425E-898D-30F8F57BB4CA}"/>
              </a:ext>
            </a:extLst>
          </p:cNvPr>
          <p:cNvCxnSpPr/>
          <p:nvPr/>
        </p:nvCxnSpPr>
        <p:spPr>
          <a:xfrm>
            <a:off x="6730643" y="3543846"/>
            <a:ext cx="2942823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377E455-0131-4C7C-8426-5C56B047C411}"/>
              </a:ext>
            </a:extLst>
          </p:cNvPr>
          <p:cNvCxnSpPr/>
          <p:nvPr/>
        </p:nvCxnSpPr>
        <p:spPr>
          <a:xfrm>
            <a:off x="2302079" y="3543846"/>
            <a:ext cx="2942823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45B23D-C41E-48BF-9C76-4F8D89BC5C4A}"/>
              </a:ext>
            </a:extLst>
          </p:cNvPr>
          <p:cNvCxnSpPr>
            <a:cxnSpLocks/>
          </p:cNvCxnSpPr>
          <p:nvPr/>
        </p:nvCxnSpPr>
        <p:spPr>
          <a:xfrm flipH="1">
            <a:off x="6712062" y="3866575"/>
            <a:ext cx="2942823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E5DC4F-A50D-4DD5-941E-A101F98F0B48}"/>
              </a:ext>
            </a:extLst>
          </p:cNvPr>
          <p:cNvCxnSpPr>
            <a:cxnSpLocks/>
          </p:cNvCxnSpPr>
          <p:nvPr/>
        </p:nvCxnSpPr>
        <p:spPr>
          <a:xfrm flipH="1">
            <a:off x="2238674" y="3866575"/>
            <a:ext cx="2942823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AB01AE-7D72-4C0C-A822-5EC7F590C3DD}"/>
              </a:ext>
            </a:extLst>
          </p:cNvPr>
          <p:cNvSpPr txBox="1"/>
          <p:nvPr/>
        </p:nvSpPr>
        <p:spPr>
          <a:xfrm>
            <a:off x="2302079" y="3940446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날씨에 따른 옷 추천 및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소비자 취향에 맞는 제품</a:t>
            </a:r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브랜드 광고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9D777-1357-4D2A-BD95-C8DE5ACF78DE}"/>
              </a:ext>
            </a:extLst>
          </p:cNvPr>
          <p:cNvSpPr txBox="1"/>
          <p:nvPr/>
        </p:nvSpPr>
        <p:spPr>
          <a:xfrm>
            <a:off x="2664601" y="2959508"/>
            <a:ext cx="1944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시스템 피드백 제공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(Optional)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구독료 지급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6B15-0B93-4847-93D7-316A1B21C22B}"/>
              </a:ext>
            </a:extLst>
          </p:cNvPr>
          <p:cNvSpPr txBox="1"/>
          <p:nvPr/>
        </p:nvSpPr>
        <p:spPr>
          <a:xfrm>
            <a:off x="7169863" y="394044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제품 카탈로그 제공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광고제품 판매 수수료</a:t>
            </a:r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지급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77B064-EDB1-4466-8374-A565E3D20AB4}"/>
              </a:ext>
            </a:extLst>
          </p:cNvPr>
          <p:cNvSpPr txBox="1"/>
          <p:nvPr/>
        </p:nvSpPr>
        <p:spPr>
          <a:xfrm>
            <a:off x="7239030" y="317580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잠재적 소비자 제공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21" name="그래픽 20" descr="사용자 단색으로 채워진">
            <a:extLst>
              <a:ext uri="{FF2B5EF4-FFF2-40B4-BE49-F238E27FC236}">
                <a16:creationId xmlns:a16="http://schemas.microsoft.com/office/drawing/2014/main" id="{FDEA49EA-1FD9-4A31-A278-FC7CC087E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279" y="3218860"/>
            <a:ext cx="981668" cy="981668"/>
          </a:xfrm>
          <a:prstGeom prst="rect">
            <a:avLst/>
          </a:prstGeom>
        </p:spPr>
      </p:pic>
      <p:pic>
        <p:nvPicPr>
          <p:cNvPr id="25" name="그래픽 24" descr="도시 단색으로 채워진">
            <a:extLst>
              <a:ext uri="{FF2B5EF4-FFF2-40B4-BE49-F238E27FC236}">
                <a16:creationId xmlns:a16="http://schemas.microsoft.com/office/drawing/2014/main" id="{EE318E9A-D1FC-4528-9E08-5B1FB1FB4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9252" y="3175808"/>
            <a:ext cx="970691" cy="97069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6FDBF1-5E3A-453E-9439-487427140C36}"/>
              </a:ext>
            </a:extLst>
          </p:cNvPr>
          <p:cNvSpPr txBox="1"/>
          <p:nvPr/>
        </p:nvSpPr>
        <p:spPr>
          <a:xfrm>
            <a:off x="5600354" y="41032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개발자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1AD9E5-BA21-4059-85F9-C411B0E00ED4}"/>
              </a:ext>
            </a:extLst>
          </p:cNvPr>
          <p:cNvSpPr txBox="1"/>
          <p:nvPr/>
        </p:nvSpPr>
        <p:spPr>
          <a:xfrm>
            <a:off x="9944337" y="409433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의류기업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8AE76-0691-4443-B3CD-7493B585C3A5}"/>
              </a:ext>
            </a:extLst>
          </p:cNvPr>
          <p:cNvSpPr txBox="1"/>
          <p:nvPr/>
        </p:nvSpPr>
        <p:spPr>
          <a:xfrm>
            <a:off x="1185834" y="409433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소비자</a:t>
            </a:r>
          </a:p>
        </p:txBody>
      </p:sp>
    </p:spTree>
    <p:extLst>
      <p:ext uri="{BB962C8B-B14F-4D97-AF65-F5344CB8AC3E}">
        <p14:creationId xmlns:p14="http://schemas.microsoft.com/office/powerpoint/2010/main" val="28650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2217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일정 계획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580F801-F276-4916-AF67-EBEF61FE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21214"/>
              </p:ext>
            </p:extLst>
          </p:nvPr>
        </p:nvGraphicFramePr>
        <p:xfrm>
          <a:off x="3072814" y="1562679"/>
          <a:ext cx="5913021" cy="161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93">
                  <a:extLst>
                    <a:ext uri="{9D8B030D-6E8A-4147-A177-3AD203B41FA5}">
                      <a16:colId xmlns:a16="http://schemas.microsoft.com/office/drawing/2014/main" val="3683577920"/>
                    </a:ext>
                  </a:extLst>
                </a:gridCol>
                <a:gridCol w="4307828">
                  <a:extLst>
                    <a:ext uri="{9D8B030D-6E8A-4147-A177-3AD203B41FA5}">
                      <a16:colId xmlns:a16="http://schemas.microsoft.com/office/drawing/2014/main" val="3640480984"/>
                    </a:ext>
                  </a:extLst>
                </a:gridCol>
              </a:tblGrid>
              <a:tr h="19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83435"/>
                  </a:ext>
                </a:extLst>
              </a:tr>
              <a:tr h="244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이현서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)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인터파크고딕 M" panose="02000000000000000000" pitchFamily="2" charset="-127"/>
                        <a:ea typeface="인터파크고딕 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기술 자료조사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오픈소스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  <a:sym typeface="Wingdings" panose="05000000000000000000" pitchFamily="2" charset="2"/>
                        </a:rPr>
                        <a:t>논문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47390"/>
                  </a:ext>
                </a:extLst>
              </a:tr>
              <a:tr h="244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유세빈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인터파크고딕 M" panose="02000000000000000000" pitchFamily="2" charset="-127"/>
                        <a:ea typeface="인터파크고딕 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기술 자료조사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오픈소스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  <a:sym typeface="Wingdings" panose="05000000000000000000" pitchFamily="2" charset="2"/>
                        </a:rPr>
                        <a:t>논문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 분석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17131"/>
                  </a:ext>
                </a:extLst>
              </a:tr>
              <a:tr h="244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윤성은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기술 자료조사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오픈소스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  <a:sym typeface="Wingdings" panose="05000000000000000000" pitchFamily="2" charset="2"/>
                        </a:rPr>
                        <a:t>논문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87690"/>
                  </a:ext>
                </a:extLst>
              </a:tr>
              <a:tr h="244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박채은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기술 자료조사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오픈소스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  <a:sym typeface="Wingdings" panose="05000000000000000000" pitchFamily="2" charset="2"/>
                        </a:rPr>
                        <a:t>논문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 분석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, ppt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cs typeface="+mn-cs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42622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EF769A26-17F2-4A05-A115-073190E9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19827"/>
              </p:ext>
            </p:extLst>
          </p:nvPr>
        </p:nvGraphicFramePr>
        <p:xfrm>
          <a:off x="1855419" y="3578860"/>
          <a:ext cx="8481162" cy="2859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0608">
                  <a:extLst>
                    <a:ext uri="{9D8B030D-6E8A-4147-A177-3AD203B41FA5}">
                      <a16:colId xmlns:a16="http://schemas.microsoft.com/office/drawing/2014/main" val="3509163759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1942714119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2373679895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614690970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296649755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3262318189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2200763521"/>
                    </a:ext>
                  </a:extLst>
                </a:gridCol>
                <a:gridCol w="1017222">
                  <a:extLst>
                    <a:ext uri="{9D8B030D-6E8A-4147-A177-3AD203B41FA5}">
                      <a16:colId xmlns:a16="http://schemas.microsoft.com/office/drawing/2014/main" val="3815282815"/>
                    </a:ext>
                  </a:extLst>
                </a:gridCol>
              </a:tblGrid>
              <a:tr h="1475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2, 3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6,7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 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13852"/>
                  </a:ext>
                </a:extLst>
              </a:tr>
              <a:tr h="25569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9.22 – 9.28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9.29 – 10.12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10.13 – 10.19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10.20 – 10.26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10.27 – 11.09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11.10 – 11.16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11.17</a:t>
                      </a:r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235146"/>
                  </a:ext>
                </a:extLst>
              </a:tr>
              <a:tr h="23657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중간점검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AI</a:t>
                      </a:r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Wingdings" panose="05000000000000000000" pitchFamily="2" charset="2"/>
                        </a:rPr>
                        <a:t></a:t>
                      </a:r>
                      <a:r>
                        <a:rPr lang="en-US" altLang="ko-KR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SW </a:t>
                      </a:r>
                      <a:r>
                        <a:rPr lang="ko-KR" altLang="en-US" sz="105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공모전</a:t>
                      </a: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821144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주제 선정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 구체화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176315"/>
                  </a:ext>
                </a:extLst>
              </a:tr>
              <a:tr h="398195"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기술 자료조사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39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사업화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자료 조사 및 구성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47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오픈소스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데이터셋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탐색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35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프로토 타입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구성 및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A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B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921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0F7A61-5855-4FBE-9A44-9AABAF27C4BB}"/>
              </a:ext>
            </a:extLst>
          </p:cNvPr>
          <p:cNvSpPr txBox="1"/>
          <p:nvPr/>
        </p:nvSpPr>
        <p:spPr>
          <a:xfrm>
            <a:off x="5208494" y="3132837"/>
            <a:ext cx="6096000" cy="32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인터파크고딕 M" panose="02000000000000000000" pitchFamily="2" charset="-127"/>
                <a:ea typeface="인터파크고딕 M" panose="02000000000000000000" pitchFamily="2" charset="-127"/>
                <a:cs typeface="+mn-cs"/>
              </a:rPr>
              <a:t>지도교수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인터파크고딕 M" panose="02000000000000000000" pitchFamily="2" charset="-127"/>
                <a:ea typeface="인터파크고딕 M" panose="02000000000000000000" pitchFamily="2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인터파크고딕 M" panose="02000000000000000000" pitchFamily="2" charset="-127"/>
                <a:ea typeface="인터파크고딕 M" panose="02000000000000000000" pitchFamily="2" charset="-127"/>
                <a:cs typeface="+mn-cs"/>
              </a:rPr>
              <a:t>양희경 교수님</a:t>
            </a:r>
          </a:p>
        </p:txBody>
      </p:sp>
    </p:spTree>
    <p:extLst>
      <p:ext uri="{BB962C8B-B14F-4D97-AF65-F5344CB8AC3E}">
        <p14:creationId xmlns:p14="http://schemas.microsoft.com/office/powerpoint/2010/main" val="273563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1191813" y="750198"/>
            <a:ext cx="1143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1191813" y="2186552"/>
            <a:ext cx="3304673" cy="461665"/>
            <a:chOff x="6545179" y="1582328"/>
            <a:chExt cx="33046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apple color emoji"/>
                </a:rPr>
                <a:t>👔</a:t>
              </a:r>
              <a:endParaRPr lang="ko-KR" altLang="en-US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필요성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, </a:t>
              </a:r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주제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1191813" y="4113837"/>
            <a:ext cx="3304673" cy="461665"/>
            <a:chOff x="6545179" y="1582328"/>
            <a:chExt cx="3304673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apple color emoji"/>
                </a:rPr>
                <a:t>🧦</a:t>
              </a:r>
              <a:endParaRPr lang="ko-KR" altLang="en-US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사업화 전략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1191813" y="3142253"/>
            <a:ext cx="3304673" cy="425435"/>
            <a:chOff x="6545179" y="1582328"/>
            <a:chExt cx="3304673" cy="4667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502061" cy="405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apple color emoji"/>
                </a:rPr>
                <a:t>👕</a:t>
              </a:r>
              <a:endParaRPr lang="ko-KR" altLang="en-US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기술  조사 및 전략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191813" y="5068391"/>
            <a:ext cx="3304673" cy="461665"/>
            <a:chOff x="6545179" y="1582328"/>
            <a:chExt cx="33046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apple color emoji"/>
                </a:rPr>
                <a:t>👖</a:t>
              </a:r>
              <a:endParaRPr lang="ko-KR" altLang="en-US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일정 계획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1191813" y="1676914"/>
            <a:ext cx="5128305" cy="16078"/>
          </a:xfrm>
          <a:prstGeom prst="line">
            <a:avLst/>
          </a:prstGeom>
          <a:ln w="317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필요성</a:t>
            </a:r>
            <a:r>
              <a:rPr lang="en-US" altLang="ko-KR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,</a:t>
            </a:r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28439B42-F178-48F9-9472-B405C0220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6" b="35485"/>
          <a:stretch/>
        </p:blipFill>
        <p:spPr>
          <a:xfrm>
            <a:off x="1846480" y="1770475"/>
            <a:ext cx="7118224" cy="945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DCE559F-5523-4CAE-9F58-4D44A5825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0" t="28497" r="21985" b="53815"/>
          <a:stretch/>
        </p:blipFill>
        <p:spPr>
          <a:xfrm>
            <a:off x="4179455" y="2984570"/>
            <a:ext cx="6123156" cy="1069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655942E-5A71-4257-AADA-F0EE19C04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7" t="39085" r="43833" b="53726"/>
          <a:stretch/>
        </p:blipFill>
        <p:spPr>
          <a:xfrm>
            <a:off x="1289835" y="4429572"/>
            <a:ext cx="9612329" cy="844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327FF68-06D8-409E-8F75-D927EDD55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23" t="56209" r="33015" b="37595"/>
          <a:stretch/>
        </p:blipFill>
        <p:spPr>
          <a:xfrm>
            <a:off x="2765610" y="5630985"/>
            <a:ext cx="7162665" cy="46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27403-6BF3-4E84-BAC2-37770A9D8AE8}"/>
              </a:ext>
            </a:extLst>
          </p:cNvPr>
          <p:cNvSpPr txBox="1"/>
          <p:nvPr/>
        </p:nvSpPr>
        <p:spPr>
          <a:xfrm>
            <a:off x="1774760" y="2727147"/>
            <a:ext cx="25910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“[</a:t>
            </a:r>
            <a:r>
              <a:rPr lang="ko-KR" altLang="en-US" sz="500" b="1" dirty="0" err="1">
                <a:solidFill>
                  <a:srgbClr val="000000"/>
                </a:solidFill>
                <a:latin typeface="+mj-lt"/>
              </a:rPr>
              <a:t>날씨트리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] 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어제는 덥더니 오늘은 쌀쌀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…"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옷 어떻게 입지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?””(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+mj-lt"/>
              </a:rPr>
              <a:t>2021)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sz="500" dirty="0">
                <a:solidFill>
                  <a:srgbClr val="000000"/>
                </a:solidFill>
                <a:latin typeface="+mj-lt"/>
              </a:rPr>
              <a:t>연합뉴스</a:t>
            </a:r>
            <a:endParaRPr lang="en-US" altLang="ko-KR" sz="500" dirty="0">
              <a:solidFill>
                <a:srgbClr val="000000"/>
              </a:solidFill>
              <a:latin typeface="+mj-lt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+mj-lt"/>
                <a:hlinkClick r:id="rId6"/>
              </a:rPr>
              <a:t>https://www.yna.co.kr/view/MYH20190527016900038</a:t>
            </a:r>
            <a:endParaRPr lang="en-US" altLang="ko-KR" sz="5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2F24B-F403-49F6-8F19-5849C7580386}"/>
              </a:ext>
            </a:extLst>
          </p:cNvPr>
          <p:cNvSpPr txBox="1"/>
          <p:nvPr/>
        </p:nvSpPr>
        <p:spPr>
          <a:xfrm>
            <a:off x="4078691" y="4053695"/>
            <a:ext cx="2653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“[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날씨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] 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갑자기 찾아왔던 우박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·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돌풍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·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번개 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'</a:t>
            </a:r>
            <a:r>
              <a:rPr lang="ko-KR" altLang="en-US" sz="500" b="1" dirty="0">
                <a:solidFill>
                  <a:srgbClr val="000000"/>
                </a:solidFill>
                <a:latin typeface="+mj-lt"/>
              </a:rPr>
              <a:t>원인은 뭐였을까</a:t>
            </a:r>
            <a:r>
              <a:rPr lang="en-US" altLang="ko-KR" sz="500" b="1" dirty="0">
                <a:solidFill>
                  <a:srgbClr val="000000"/>
                </a:solidFill>
                <a:latin typeface="+mj-lt"/>
              </a:rPr>
              <a:t>’”(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+mj-lt"/>
              </a:rPr>
              <a:t>2021)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sz="500" dirty="0">
                <a:solidFill>
                  <a:srgbClr val="000000"/>
                </a:solidFill>
                <a:latin typeface="+mj-lt"/>
              </a:rPr>
              <a:t>경인일보</a:t>
            </a:r>
            <a:endParaRPr lang="en-US" altLang="ko-KR" sz="500" dirty="0">
              <a:solidFill>
                <a:srgbClr val="000000"/>
              </a:solidFill>
              <a:latin typeface="+mj-lt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+mj-lt"/>
                <a:hlinkClick r:id="rId6"/>
              </a:rPr>
              <a:t>https://www.yna.co.kr/view/MYH20190527016900038</a:t>
            </a:r>
            <a:endParaRPr lang="en-US" altLang="ko-KR" sz="5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2C9CE-9891-4AF5-9ADA-FADC8F7C7197}"/>
              </a:ext>
            </a:extLst>
          </p:cNvPr>
          <p:cNvSpPr txBox="1"/>
          <p:nvPr/>
        </p:nvSpPr>
        <p:spPr>
          <a:xfrm>
            <a:off x="1214458" y="5280805"/>
            <a:ext cx="2653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/>
              <a:t>“</a:t>
            </a:r>
            <a:r>
              <a:rPr lang="ko-KR" altLang="en-US" sz="500" b="1" dirty="0"/>
              <a:t>이상한 ‘</a:t>
            </a:r>
            <a:r>
              <a:rPr lang="en-US" altLang="ko-KR" sz="500" b="1" dirty="0"/>
              <a:t>10</a:t>
            </a:r>
            <a:r>
              <a:rPr lang="ko-KR" altLang="en-US" sz="500" b="1" dirty="0"/>
              <a:t>월 날씨’</a:t>
            </a:r>
            <a:r>
              <a:rPr lang="en-US" altLang="ko-KR" sz="500" b="1" dirty="0"/>
              <a:t>…‘30</a:t>
            </a:r>
            <a:r>
              <a:rPr lang="ko-KR" altLang="en-US" sz="500" b="1" dirty="0"/>
              <a:t>도 </a:t>
            </a:r>
            <a:r>
              <a:rPr lang="ko-KR" altLang="en-US" sz="500" b="1" dirty="0" err="1"/>
              <a:t>더위’에</a:t>
            </a:r>
            <a:r>
              <a:rPr lang="ko-KR" altLang="en-US" sz="500" b="1" dirty="0"/>
              <a:t> ‘</a:t>
            </a:r>
            <a:r>
              <a:rPr lang="ko-KR" altLang="en-US" sz="500" b="1" dirty="0" err="1"/>
              <a:t>열대야’까지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왜</a:t>
            </a:r>
            <a:r>
              <a:rPr lang="en-US" altLang="ko-KR" sz="500" b="1" dirty="0"/>
              <a:t>?” 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+mj-lt"/>
              </a:rPr>
              <a:t>(2021)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500" dirty="0">
                <a:solidFill>
                  <a:srgbClr val="000000"/>
                </a:solidFill>
                <a:latin typeface="+mj-lt"/>
              </a:rPr>
              <a:t>KBS News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+mj-lt"/>
                <a:hlinkClick r:id="rId7"/>
              </a:rPr>
              <a:t>https://news.kbs.co.kr/news/view.do?ncd=5293884&amp;ref=A</a:t>
            </a:r>
            <a:endParaRPr lang="en-US" altLang="ko-KR" sz="5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5B6F9-2A3F-47FB-BACA-5E57F757A643}"/>
              </a:ext>
            </a:extLst>
          </p:cNvPr>
          <p:cNvSpPr txBox="1"/>
          <p:nvPr/>
        </p:nvSpPr>
        <p:spPr>
          <a:xfrm>
            <a:off x="2655469" y="6100545"/>
            <a:ext cx="2653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/>
              <a:t>“</a:t>
            </a:r>
            <a:r>
              <a:rPr lang="ko-KR" altLang="en-US" sz="500" b="1" dirty="0"/>
              <a:t>일교차 심해지며 주목 받는 </a:t>
            </a:r>
            <a:r>
              <a:rPr lang="ko-KR" altLang="en-US" sz="500" b="1" dirty="0" err="1"/>
              <a:t>기온별</a:t>
            </a:r>
            <a:r>
              <a:rPr lang="ko-KR" altLang="en-US" sz="500" b="1" dirty="0"/>
              <a:t> 옷차림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어떻게 입는게 좋을까</a:t>
            </a:r>
            <a:r>
              <a:rPr lang="en-US" altLang="ko-KR" sz="500" b="1" dirty="0"/>
              <a:t>?” 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+mj-lt"/>
              </a:rPr>
              <a:t>(2020)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sz="500" dirty="0">
                <a:solidFill>
                  <a:srgbClr val="000000"/>
                </a:solidFill>
                <a:latin typeface="+mj-lt"/>
              </a:rPr>
              <a:t>금강일보</a:t>
            </a:r>
            <a:endParaRPr lang="en-US" altLang="ko-KR" sz="500" dirty="0">
              <a:solidFill>
                <a:srgbClr val="000000"/>
              </a:solidFill>
              <a:latin typeface="+mj-lt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+mj-lt"/>
                <a:hlinkClick r:id="rId8"/>
              </a:rPr>
              <a:t>http://www.ggilbo.com/news/articleView.html?idxno=798768</a:t>
            </a:r>
            <a:endParaRPr lang="en-US" altLang="ko-KR" sz="5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92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BDA2367-C1DC-494A-9081-8EFA816C1758}"/>
              </a:ext>
            </a:extLst>
          </p:cNvPr>
          <p:cNvSpPr/>
          <p:nvPr/>
        </p:nvSpPr>
        <p:spPr>
          <a:xfrm>
            <a:off x="-1" y="0"/>
            <a:ext cx="8247529" cy="6858000"/>
          </a:xfrm>
          <a:prstGeom prst="rtTriangle">
            <a:avLst/>
          </a:prstGeom>
          <a:solidFill>
            <a:srgbClr val="EE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97B0DB-FDE9-4EB6-ABE6-9D4652DE5D94}"/>
              </a:ext>
            </a:extLst>
          </p:cNvPr>
          <p:cNvSpPr/>
          <p:nvPr/>
        </p:nvSpPr>
        <p:spPr>
          <a:xfrm>
            <a:off x="6112517" y="3200399"/>
            <a:ext cx="2026023" cy="430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AF6E1-A043-4F02-BC97-75D5883D0632}"/>
              </a:ext>
            </a:extLst>
          </p:cNvPr>
          <p:cNvSpPr/>
          <p:nvPr/>
        </p:nvSpPr>
        <p:spPr>
          <a:xfrm>
            <a:off x="8891576" y="1945341"/>
            <a:ext cx="1030941" cy="412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475EA8-491F-44E4-8846-40C18FF05582}"/>
              </a:ext>
            </a:extLst>
          </p:cNvPr>
          <p:cNvSpPr/>
          <p:nvPr/>
        </p:nvSpPr>
        <p:spPr>
          <a:xfrm>
            <a:off x="8819860" y="1255058"/>
            <a:ext cx="1461245" cy="412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BE994-E014-4615-AFBB-5573F81E41FE}"/>
              </a:ext>
            </a:extLst>
          </p:cNvPr>
          <p:cNvSpPr txBox="1"/>
          <p:nvPr/>
        </p:nvSpPr>
        <p:spPr>
          <a:xfrm>
            <a:off x="5951911" y="1179652"/>
            <a:ext cx="479810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점점 더 변화무쌍해 지는 </a:t>
            </a:r>
            <a:r>
              <a:rPr lang="ko-KR" altLang="en-US" sz="2800" b="1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요즘 날씨</a:t>
            </a:r>
            <a:endParaRPr lang="en-US" altLang="ko-KR" sz="2000" b="1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endParaRPr lang="en-US" altLang="ko-KR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특히 환절기에 접어들면서 </a:t>
            </a:r>
            <a:r>
              <a:rPr lang="ko-KR" altLang="en-US" sz="20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큰</a:t>
            </a:r>
            <a:r>
              <a:rPr lang="ko-KR" altLang="en-US" sz="2800" b="1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일교차 </a:t>
            </a:r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때문에</a:t>
            </a:r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옷차림에 더욱 주의를 기울여야함</a:t>
            </a:r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기온별</a:t>
            </a:r>
            <a:r>
              <a:rPr lang="ko-KR" altLang="en-US" sz="2800" b="1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옷차림</a:t>
            </a:r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에 따라 옷을 잘 갖춰 입고</a:t>
            </a:r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</a:t>
            </a:r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r>
              <a:rPr lang="en-US" altLang="ko-KR" sz="3600" b="1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“</a:t>
            </a:r>
            <a:r>
              <a:rPr lang="ko-KR" altLang="en-US" sz="3600" b="1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건강을 지키는 것이 중요</a:t>
            </a:r>
            <a:r>
              <a:rPr lang="en-US" altLang="ko-KR" sz="3600" b="1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”</a:t>
            </a:r>
            <a:endParaRPr lang="ko-KR" altLang="en-US" sz="3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ctr"/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CCA612-E401-4418-AB73-2ADB6B4EE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1288" b="-1"/>
          <a:stretch/>
        </p:blipFill>
        <p:spPr bwMode="auto">
          <a:xfrm>
            <a:off x="1344706" y="192740"/>
            <a:ext cx="3715723" cy="64187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5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기술조사 및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57220-1E56-4CB4-A486-3C6A734C7CFF}"/>
              </a:ext>
            </a:extLst>
          </p:cNvPr>
          <p:cNvSpPr txBox="1"/>
          <p:nvPr/>
        </p:nvSpPr>
        <p:spPr>
          <a:xfrm>
            <a:off x="4682621" y="1697926"/>
            <a:ext cx="6679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이미지의 특징 값을 추출해 이미지를 분류</a:t>
            </a:r>
            <a:endParaRPr lang="en-US" altLang="ko-KR" sz="1800" b="1" dirty="0">
              <a:latin typeface="인터파크고딕 L" panose="02000000000000000000" pitchFamily="2" charset="-127"/>
              <a:ea typeface="인터파크고딕 L" panose="02000000000000000000" pitchFamily="2" charset="-127"/>
              <a:cs typeface="Microsoft GothicNeo" panose="020B0500000101010101" pitchFamily="50" charset="-127"/>
            </a:endParaRPr>
          </a:p>
          <a:p>
            <a:pPr algn="just"/>
            <a:endParaRPr lang="en-US" altLang="ko-KR" b="1" dirty="0">
              <a:latin typeface="인터파크고딕 L" panose="02000000000000000000" pitchFamily="2" charset="-127"/>
              <a:ea typeface="인터파크고딕 L" panose="02000000000000000000" pitchFamily="2" charset="-127"/>
              <a:cs typeface="Microsoft GothicNeo" panose="020B0500000101010101" pitchFamily="50" charset="-127"/>
            </a:endParaRPr>
          </a:p>
          <a:p>
            <a:pPr algn="just"/>
            <a:r>
              <a:rPr lang="ko-KR" altLang="en-US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이미지 인식을 위한 패턴을 찾는 알고리즘으로 데이터를 학습</a:t>
            </a:r>
            <a:r>
              <a:rPr lang="en-US" altLang="ko-KR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,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 분류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Microsoft GothicNeo" panose="020B0500000101010101" pitchFamily="50" charset="-127"/>
            </a:endParaRPr>
          </a:p>
          <a:p>
            <a:pPr algn="just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크게 </a:t>
            </a:r>
            <a:r>
              <a:rPr lang="ko-KR" altLang="en-US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이미지 특징 추출</a:t>
            </a:r>
            <a:r>
              <a:rPr lang="en-US" altLang="ko-KR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Microsoft GothicNeo" panose="020B0500000101010101" pitchFamily="50" charset="-127"/>
              </a:rPr>
              <a:t>클래스 분류로 나뉨</a:t>
            </a:r>
            <a:endParaRPr lang="en-US" altLang="ko-KR" sz="1800" dirty="0">
              <a:latin typeface="인터파크고딕 L" panose="02000000000000000000" pitchFamily="2" charset="-127"/>
              <a:ea typeface="인터파크고딕 L" panose="02000000000000000000" pitchFamily="2" charset="-127"/>
              <a:cs typeface="Microsoft GothicNeo" panose="020B05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E8AB92-8E87-4058-965B-FC09CC7DDF75}"/>
              </a:ext>
            </a:extLst>
          </p:cNvPr>
          <p:cNvCxnSpPr>
            <a:cxnSpLocks/>
          </p:cNvCxnSpPr>
          <p:nvPr/>
        </p:nvCxnSpPr>
        <p:spPr>
          <a:xfrm>
            <a:off x="4338917" y="1697926"/>
            <a:ext cx="0" cy="1200329"/>
          </a:xfrm>
          <a:prstGeom prst="line">
            <a:avLst/>
          </a:prstGeom>
          <a:ln w="38100">
            <a:solidFill>
              <a:srgbClr val="99A8B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9B7-E05A-48A0-9D7D-1F26B2A0DAA8}"/>
              </a:ext>
            </a:extLst>
          </p:cNvPr>
          <p:cNvSpPr txBox="1"/>
          <p:nvPr/>
        </p:nvSpPr>
        <p:spPr>
          <a:xfrm>
            <a:off x="606578" y="1810874"/>
            <a:ext cx="3637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CNN</a:t>
            </a:r>
          </a:p>
          <a:p>
            <a:pPr algn="ctr"/>
            <a:r>
              <a:rPr lang="en-US" altLang="ko-KR" sz="2000" b="1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(Convolution Neural Network)</a:t>
            </a:r>
            <a:endParaRPr lang="ko-KR" altLang="en-US" sz="2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122" name="Picture 2" descr="The 4 Convolutional Neural Network Models That Can Classify Your Fashion  Images | by James Le | Towards Data Science">
            <a:extLst>
              <a:ext uri="{FF2B5EF4-FFF2-40B4-BE49-F238E27FC236}">
                <a16:creationId xmlns:a16="http://schemas.microsoft.com/office/drawing/2014/main" id="{5513DFDC-C649-48A9-B2B0-5416F6931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582" r="-80" b="13041"/>
          <a:stretch/>
        </p:blipFill>
        <p:spPr bwMode="auto">
          <a:xfrm>
            <a:off x="1269966" y="3872753"/>
            <a:ext cx="9451822" cy="22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4 Convolutional Neural Network Models That Can Classify Your Fashion  Images | by James Le | Towards Data Science">
            <a:extLst>
              <a:ext uri="{FF2B5EF4-FFF2-40B4-BE49-F238E27FC236}">
                <a16:creationId xmlns:a16="http://schemas.microsoft.com/office/drawing/2014/main" id="{86C46E6F-4731-44F2-86A3-1A8747F73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8" t="1768" r="19255"/>
          <a:stretch/>
        </p:blipFill>
        <p:spPr bwMode="auto">
          <a:xfrm>
            <a:off x="3624645" y="3080171"/>
            <a:ext cx="5303437" cy="35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79097-9F87-4DD8-95D5-0B04DA76FF90}"/>
              </a:ext>
            </a:extLst>
          </p:cNvPr>
          <p:cNvSpPr txBox="1"/>
          <p:nvPr/>
        </p:nvSpPr>
        <p:spPr>
          <a:xfrm>
            <a:off x="1269966" y="6491806"/>
            <a:ext cx="426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i="0" dirty="0">
                <a:solidFill>
                  <a:srgbClr val="292929"/>
                </a:solidFill>
                <a:effectLst/>
                <a:latin typeface="sohne"/>
              </a:rPr>
              <a:t>The 4 Convolutional Neural Network Models That Can Classify Your Fashion Images</a:t>
            </a:r>
            <a:endParaRPr lang="en-US" altLang="ko-KR" sz="600" i="0" dirty="0">
              <a:solidFill>
                <a:srgbClr val="292929"/>
              </a:solidFill>
              <a:effectLst/>
              <a:latin typeface="sohne"/>
            </a:endParaRPr>
          </a:p>
          <a:p>
            <a:r>
              <a:rPr lang="en-US" altLang="ko-KR" sz="600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https://towardsdatascience.com/the-4-convolutional-neural-network-models-that-can-classify-your-fashion-images-9fe7f3e5399d</a:t>
            </a:r>
            <a:endParaRPr lang="en-US" altLang="ko-KR" sz="600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0902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기술조사 및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83FB35-03CD-4708-BF74-79236D35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4" y="3750579"/>
            <a:ext cx="4031840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57220-1E56-4CB4-A486-3C6A734C7CFF}"/>
              </a:ext>
            </a:extLst>
          </p:cNvPr>
          <p:cNvSpPr txBox="1"/>
          <p:nvPr/>
        </p:nvSpPr>
        <p:spPr>
          <a:xfrm>
            <a:off x="4544582" y="1687764"/>
            <a:ext cx="6679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데이터가 주어졌을 때</a:t>
            </a:r>
            <a:r>
              <a:rPr lang="en-US" altLang="ko-K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유사도를 기준으로 데이터를 나누는 과정</a:t>
            </a:r>
            <a:endParaRPr lang="en-US" altLang="ko-KR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사전에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label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 정의되지 않았을 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데이터 간의 유사도를 정의하고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유사도에 가까운 것끼리 그룹으로 나누는 것</a:t>
            </a:r>
            <a:endParaRPr lang="en-US" altLang="ko-KR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E8AB92-8E87-4058-965B-FC09CC7DDF75}"/>
              </a:ext>
            </a:extLst>
          </p:cNvPr>
          <p:cNvCxnSpPr>
            <a:cxnSpLocks/>
          </p:cNvCxnSpPr>
          <p:nvPr/>
        </p:nvCxnSpPr>
        <p:spPr>
          <a:xfrm>
            <a:off x="4200878" y="1687764"/>
            <a:ext cx="0" cy="1200329"/>
          </a:xfrm>
          <a:prstGeom prst="line">
            <a:avLst/>
          </a:prstGeom>
          <a:ln w="38100">
            <a:solidFill>
              <a:srgbClr val="99A8B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BABFB8-86CC-4118-875C-3B91440175AA}"/>
              </a:ext>
            </a:extLst>
          </p:cNvPr>
          <p:cNvSpPr txBox="1"/>
          <p:nvPr/>
        </p:nvSpPr>
        <p:spPr>
          <a:xfrm>
            <a:off x="1521669" y="1810874"/>
            <a:ext cx="18076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군집화</a:t>
            </a:r>
            <a:endParaRPr lang="en-US" altLang="ko-KR" sz="28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(Clustering)</a:t>
            </a:r>
            <a:endParaRPr lang="ko-KR" altLang="en-US" sz="24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1E06E1-CD38-4ED8-A225-0BF4DCA51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5" t="18259" r="41250" b="51764"/>
          <a:stretch/>
        </p:blipFill>
        <p:spPr>
          <a:xfrm>
            <a:off x="6275294" y="3607424"/>
            <a:ext cx="4007225" cy="1562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44C0EA-6CED-473A-A71B-E69032520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4" t="22876" r="42059" b="55659"/>
          <a:stretch/>
        </p:blipFill>
        <p:spPr>
          <a:xfrm>
            <a:off x="5472951" y="5221960"/>
            <a:ext cx="2980765" cy="8740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02D2B5-41EA-45E0-9CA8-6C7DE3FE1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4" t="54632" r="41912" b="22925"/>
          <a:stretch/>
        </p:blipFill>
        <p:spPr>
          <a:xfrm>
            <a:off x="8547848" y="5239395"/>
            <a:ext cx="2855258" cy="86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BBDB0B-B9B5-4F66-B96D-E5A1A859636E}"/>
              </a:ext>
            </a:extLst>
          </p:cNvPr>
          <p:cNvSpPr txBox="1"/>
          <p:nvPr/>
        </p:nvSpPr>
        <p:spPr>
          <a:xfrm>
            <a:off x="867333" y="6037047"/>
            <a:ext cx="33335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/>
              <a:t>J. </a:t>
            </a:r>
            <a:r>
              <a:rPr lang="en-US" altLang="ko-KR" sz="600" dirty="0" err="1"/>
              <a:t>Leskovec</a:t>
            </a:r>
            <a:r>
              <a:rPr lang="en-US" altLang="ko-KR" sz="600" dirty="0"/>
              <a:t>, A. Rajaraman, J. Ullman: Mining of Massive Datasets, Chapter 7. Clustering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FFB45-A7E1-4614-BC7C-A7BA2A149F5C}"/>
              </a:ext>
            </a:extLst>
          </p:cNvPr>
          <p:cNvSpPr txBox="1"/>
          <p:nvPr/>
        </p:nvSpPr>
        <p:spPr>
          <a:xfrm>
            <a:off x="5472951" y="6089102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b="1" dirty="0"/>
              <a:t>군집과 분류의 차이</a:t>
            </a:r>
            <a:endParaRPr lang="en-US" altLang="ko-KR" sz="500" b="1" dirty="0">
              <a:hlinkClick r:id="rId5"/>
            </a:endParaRPr>
          </a:p>
          <a:p>
            <a:r>
              <a:rPr lang="en-US" altLang="ko-KR" sz="500" dirty="0">
                <a:hlinkClick r:id="rId5"/>
              </a:rPr>
              <a:t>https://leedakyeong.tistory.com/entry/%EA%B5%B0%EC%A7%91%EA%B3%BC-%EB%B6%84%EB%A5%98%EC%9D%98-%EC%B0%A8%EC%9D%B4-difference-of-clustering-and-classification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6833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기술조사 및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BABFB8-86CC-4118-875C-3B91440175AA}"/>
              </a:ext>
            </a:extLst>
          </p:cNvPr>
          <p:cNvSpPr txBox="1"/>
          <p:nvPr/>
        </p:nvSpPr>
        <p:spPr>
          <a:xfrm>
            <a:off x="770471" y="1344710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사용할 데이터셋</a:t>
            </a:r>
            <a:endParaRPr lang="ko-KR" altLang="en-US" sz="24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9080CB-F32E-4164-A4CB-7427518D5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48" b="48993"/>
          <a:stretch/>
        </p:blipFill>
        <p:spPr bwMode="auto">
          <a:xfrm>
            <a:off x="1304014" y="2610486"/>
            <a:ext cx="2692634" cy="25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7ADC74-20AF-4F2B-8D97-28217F7C2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30899" r="58971" b="23828"/>
          <a:stretch/>
        </p:blipFill>
        <p:spPr>
          <a:xfrm>
            <a:off x="4566080" y="2610486"/>
            <a:ext cx="2802908" cy="2534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15B38F-FA82-42B3-844D-0019BC4E7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83" t="24810" r="18824" b="21307"/>
          <a:stretch/>
        </p:blipFill>
        <p:spPr>
          <a:xfrm>
            <a:off x="7827797" y="2610485"/>
            <a:ext cx="3053580" cy="2589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22BEAF-2A23-48FB-B23A-26906939F347}"/>
              </a:ext>
            </a:extLst>
          </p:cNvPr>
          <p:cNvSpPr txBox="1"/>
          <p:nvPr/>
        </p:nvSpPr>
        <p:spPr>
          <a:xfrm>
            <a:off x="7795162" y="5162879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/>
              <a:t>Fashion Product Images Dataset</a:t>
            </a:r>
          </a:p>
          <a:p>
            <a:r>
              <a:rPr lang="en-US" altLang="ko-KR" sz="600" dirty="0">
                <a:hlinkClick r:id="rId5"/>
              </a:rPr>
              <a:t>https://www.kaggle.com/paramaggarwal/fashion-product-images-dataset</a:t>
            </a:r>
            <a:endParaRPr lang="ko-KR" alt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042315-AD63-4777-B042-4C868767F46F}"/>
              </a:ext>
            </a:extLst>
          </p:cNvPr>
          <p:cNvSpPr txBox="1"/>
          <p:nvPr/>
        </p:nvSpPr>
        <p:spPr>
          <a:xfrm>
            <a:off x="4566080" y="5149199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24292F"/>
                </a:solidFill>
                <a:effectLst/>
                <a:latin typeface="-apple-system"/>
              </a:rPr>
              <a:t>Fashion-Gen Dataset</a:t>
            </a:r>
          </a:p>
          <a:p>
            <a:r>
              <a:rPr lang="en-US" altLang="ko-KR" sz="600" dirty="0">
                <a:hlinkClick r:id="rId6"/>
              </a:rPr>
              <a:t>https://github.com/menardai/FashionGenAttnGAN</a:t>
            </a:r>
            <a:endParaRPr lang="ko-KR" altLang="en-US" sz="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6A627-F5C9-4150-B1F8-48B095B2E5A4}"/>
              </a:ext>
            </a:extLst>
          </p:cNvPr>
          <p:cNvSpPr txBox="1"/>
          <p:nvPr/>
        </p:nvSpPr>
        <p:spPr>
          <a:xfrm>
            <a:off x="1225521" y="5151437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/>
              <a:t>Fashion MNIST</a:t>
            </a:r>
          </a:p>
          <a:p>
            <a:r>
              <a:rPr lang="en-US" altLang="ko-KR" sz="600" dirty="0">
                <a:hlinkClick r:id="rId7"/>
              </a:rPr>
              <a:t>https://github.com/zalandoresearch/fashion-mnist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496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0A02DD-5C6C-4CD2-BD4C-F715EDAFEBC8}"/>
              </a:ext>
            </a:extLst>
          </p:cNvPr>
          <p:cNvSpPr/>
          <p:nvPr/>
        </p:nvSpPr>
        <p:spPr>
          <a:xfrm>
            <a:off x="5027468" y="3530260"/>
            <a:ext cx="5407449" cy="332774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8D1ECE-3DC0-4C69-AF61-32C9B1813EEB}"/>
              </a:ext>
            </a:extLst>
          </p:cNvPr>
          <p:cNvSpPr/>
          <p:nvPr/>
        </p:nvSpPr>
        <p:spPr>
          <a:xfrm>
            <a:off x="5100917" y="2545051"/>
            <a:ext cx="5342965" cy="638983"/>
          </a:xfrm>
          <a:prstGeom prst="rect">
            <a:avLst/>
          </a:prstGeom>
          <a:solidFill>
            <a:srgbClr val="99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흰 구름 그림">
            <a:extLst>
              <a:ext uri="{FF2B5EF4-FFF2-40B4-BE49-F238E27FC236}">
                <a16:creationId xmlns:a16="http://schemas.microsoft.com/office/drawing/2014/main" id="{54FE5C2B-3FE4-4237-9225-65EAACA1A8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9283" r="23853" b="-540"/>
          <a:stretch/>
        </p:blipFill>
        <p:spPr>
          <a:xfrm>
            <a:off x="954179" y="3736432"/>
            <a:ext cx="3144882" cy="3938531"/>
          </a:xfrm>
          <a:prstGeom prst="rect">
            <a:avLst/>
          </a:prstGeom>
        </p:spPr>
      </p:pic>
      <p:pic>
        <p:nvPicPr>
          <p:cNvPr id="8196" name="Picture 4" descr="Tete Mobile Svg Png Icon Free Download - Phone Screen Icon Png Clipart (560x981), Png Download">
            <a:extLst>
              <a:ext uri="{FF2B5EF4-FFF2-40B4-BE49-F238E27FC236}">
                <a16:creationId xmlns:a16="http://schemas.microsoft.com/office/drawing/2014/main" id="{75BDA3EB-E48B-4E99-A3F4-52CE9290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4" y="2827062"/>
            <a:ext cx="3144882" cy="567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7FC99E-BB61-48AF-B07F-F7981AB94F9D}"/>
              </a:ext>
            </a:extLst>
          </p:cNvPr>
          <p:cNvSpPr/>
          <p:nvPr/>
        </p:nvSpPr>
        <p:spPr>
          <a:xfrm>
            <a:off x="1685361" y="1775015"/>
            <a:ext cx="6006355" cy="638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275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사업화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06C6E1-1462-4363-B267-F1A4827E76AE}"/>
              </a:ext>
            </a:extLst>
          </p:cNvPr>
          <p:cNvSpPr txBox="1"/>
          <p:nvPr/>
        </p:nvSpPr>
        <p:spPr>
          <a:xfrm>
            <a:off x="5197797" y="3763542"/>
            <a:ext cx="5407449" cy="333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1. </a:t>
            </a:r>
            <a:r>
              <a:rPr lang="ko-KR" altLang="en-US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날씨에 맞추어 자동으로 스타일 추천</a:t>
            </a:r>
            <a:endParaRPr lang="en-US" altLang="ko-KR" sz="100" b="1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2. </a:t>
            </a:r>
            <a:r>
              <a:rPr lang="ko-KR" altLang="ko-KR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지역 선택</a:t>
            </a:r>
            <a:endParaRPr lang="en-US" altLang="ko-KR" sz="2000" b="1" kern="100" dirty="0">
              <a:effectLst/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해당 지역의 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기온에 따</a:t>
            </a:r>
            <a:r>
              <a:rPr lang="ko-KR" altLang="en-US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른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스타일 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추천</a:t>
            </a:r>
            <a:endParaRPr lang="ko-KR" altLang="ko-KR" sz="100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3. </a:t>
            </a:r>
            <a:r>
              <a:rPr lang="ko-KR" altLang="ko-KR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날짜 선택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해당 날짜의 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기온에 따</a:t>
            </a:r>
            <a:r>
              <a:rPr lang="ko-KR" altLang="en-US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른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스타일 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추천</a:t>
            </a:r>
            <a:r>
              <a:rPr lang="en-US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현재로부터 </a:t>
            </a:r>
            <a:r>
              <a:rPr lang="ko-KR" altLang="en-US" sz="1200" kern="1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최대</a:t>
            </a:r>
            <a:r>
              <a:rPr lang="ko-KR" altLang="ko-KR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일</a:t>
            </a:r>
            <a:r>
              <a:rPr lang="en-US" altLang="ko-KR" sz="12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)</a:t>
            </a:r>
            <a:endParaRPr lang="en-US" altLang="ko-KR" sz="300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4. </a:t>
            </a:r>
            <a:r>
              <a:rPr lang="ko-KR" altLang="en-US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사용자 취향의 옷 추천</a:t>
            </a:r>
            <a:endParaRPr lang="en-US" altLang="ko-KR" sz="2000" b="1" kern="100" dirty="0">
              <a:effectLst/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사용자 취향에 맞는 스타일 </a:t>
            </a:r>
            <a:r>
              <a:rPr lang="ko-KR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랜덤 추천</a:t>
            </a:r>
            <a:r>
              <a:rPr lang="en-US" altLang="ko-KR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D0F3B-65D2-42CD-A7A8-08C408C822F6}"/>
              </a:ext>
            </a:extLst>
          </p:cNvPr>
          <p:cNvSpPr txBox="1"/>
          <p:nvPr/>
        </p:nvSpPr>
        <p:spPr>
          <a:xfrm>
            <a:off x="1624727" y="1690864"/>
            <a:ext cx="9451728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사용자가 직접 등록한 옷으로</a:t>
            </a:r>
            <a:endParaRPr lang="en-US" altLang="ko-KR" sz="4000" b="1" kern="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                      </a:t>
            </a:r>
            <a:r>
              <a:rPr lang="ko-KR" altLang="en-US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날씨에 따른 스타일 </a:t>
            </a:r>
            <a:r>
              <a:rPr lang="ko-KR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추천</a:t>
            </a:r>
            <a:r>
              <a:rPr lang="en-US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9" name="그래픽 8" descr="긴 소매 셔츠 단색으로 채워진">
            <a:extLst>
              <a:ext uri="{FF2B5EF4-FFF2-40B4-BE49-F238E27FC236}">
                <a16:creationId xmlns:a16="http://schemas.microsoft.com/office/drawing/2014/main" id="{8DF9C74E-CB35-45C3-9CCF-52D050B7C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7635" y="6004611"/>
            <a:ext cx="638983" cy="638983"/>
          </a:xfrm>
          <a:prstGeom prst="rect">
            <a:avLst/>
          </a:prstGeom>
        </p:spPr>
      </p:pic>
      <p:pic>
        <p:nvPicPr>
          <p:cNvPr id="11" name="그래픽 10" descr="바지 단색으로 채워진">
            <a:extLst>
              <a:ext uri="{FF2B5EF4-FFF2-40B4-BE49-F238E27FC236}">
                <a16:creationId xmlns:a16="http://schemas.microsoft.com/office/drawing/2014/main" id="{4B7D1026-284D-48C3-8483-1E7C88212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200" y="6030062"/>
            <a:ext cx="638983" cy="6389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2D570-6E4A-482F-80D1-A203434D0134}"/>
              </a:ext>
            </a:extLst>
          </p:cNvPr>
          <p:cNvSpPr txBox="1"/>
          <p:nvPr/>
        </p:nvSpPr>
        <p:spPr>
          <a:xfrm>
            <a:off x="1900516" y="4044559"/>
            <a:ext cx="12378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오늘의 날씨</a:t>
            </a:r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endParaRPr lang="en-US" altLang="ko-KR" sz="6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20°C</a:t>
            </a:r>
          </a:p>
          <a:p>
            <a:pPr algn="ctr"/>
            <a:r>
              <a:rPr lang="en-US" altLang="ko-KR" sz="11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23 °C / 16 °C</a:t>
            </a:r>
          </a:p>
          <a:p>
            <a:pPr algn="ctr"/>
            <a:endParaRPr lang="en-US" altLang="ko-KR" sz="11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추천 스타일</a:t>
            </a:r>
          </a:p>
        </p:txBody>
      </p:sp>
      <p:pic>
        <p:nvPicPr>
          <p:cNvPr id="19" name="그래픽 18" descr="구름 윤곽선">
            <a:extLst>
              <a:ext uri="{FF2B5EF4-FFF2-40B4-BE49-F238E27FC236}">
                <a16:creationId xmlns:a16="http://schemas.microsoft.com/office/drawing/2014/main" id="{A78359DB-FA98-48C9-A05F-51DB0A012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9314" y="4387124"/>
            <a:ext cx="638983" cy="638983"/>
          </a:xfrm>
          <a:prstGeom prst="rect">
            <a:avLst/>
          </a:prstGeom>
        </p:spPr>
      </p:pic>
      <p:pic>
        <p:nvPicPr>
          <p:cNvPr id="21" name="그래픽 20" descr="정장 단색으로 채워진">
            <a:extLst>
              <a:ext uri="{FF2B5EF4-FFF2-40B4-BE49-F238E27FC236}">
                <a16:creationId xmlns:a16="http://schemas.microsoft.com/office/drawing/2014/main" id="{00EEDDFC-F2B0-4782-81F7-D2D99C5CC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232" y="6001298"/>
            <a:ext cx="696512" cy="696512"/>
          </a:xfrm>
          <a:prstGeom prst="rect">
            <a:avLst/>
          </a:prstGeom>
        </p:spPr>
      </p:pic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81C77D20-5D3F-4E8C-9CDD-068B9F16585F}"/>
              </a:ext>
            </a:extLst>
          </p:cNvPr>
          <p:cNvSpPr/>
          <p:nvPr/>
        </p:nvSpPr>
        <p:spPr>
          <a:xfrm rot="16200000">
            <a:off x="9991654" y="6414737"/>
            <a:ext cx="457200" cy="42932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2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0A02DD-5C6C-4CD2-BD4C-F715EDAFEBC8}"/>
              </a:ext>
            </a:extLst>
          </p:cNvPr>
          <p:cNvSpPr/>
          <p:nvPr/>
        </p:nvSpPr>
        <p:spPr>
          <a:xfrm>
            <a:off x="5027468" y="3530260"/>
            <a:ext cx="5407449" cy="332774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8D1ECE-3DC0-4C69-AF61-32C9B1813EEB}"/>
              </a:ext>
            </a:extLst>
          </p:cNvPr>
          <p:cNvSpPr/>
          <p:nvPr/>
        </p:nvSpPr>
        <p:spPr>
          <a:xfrm>
            <a:off x="5100917" y="2545051"/>
            <a:ext cx="5342965" cy="638983"/>
          </a:xfrm>
          <a:prstGeom prst="rect">
            <a:avLst/>
          </a:prstGeom>
          <a:solidFill>
            <a:srgbClr val="99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흰 구름 그림">
            <a:extLst>
              <a:ext uri="{FF2B5EF4-FFF2-40B4-BE49-F238E27FC236}">
                <a16:creationId xmlns:a16="http://schemas.microsoft.com/office/drawing/2014/main" id="{54FE5C2B-3FE4-4237-9225-65EAACA1A8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9283" r="23853" b="-540"/>
          <a:stretch/>
        </p:blipFill>
        <p:spPr>
          <a:xfrm>
            <a:off x="954179" y="3736432"/>
            <a:ext cx="3144882" cy="3938531"/>
          </a:xfrm>
          <a:prstGeom prst="rect">
            <a:avLst/>
          </a:prstGeom>
        </p:spPr>
      </p:pic>
      <p:pic>
        <p:nvPicPr>
          <p:cNvPr id="8196" name="Picture 4" descr="Tete Mobile Svg Png Icon Free Download - Phone Screen Icon Png Clipart (560x981), Png Download">
            <a:extLst>
              <a:ext uri="{FF2B5EF4-FFF2-40B4-BE49-F238E27FC236}">
                <a16:creationId xmlns:a16="http://schemas.microsoft.com/office/drawing/2014/main" id="{75BDA3EB-E48B-4E99-A3F4-52CE9290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4" y="2827062"/>
            <a:ext cx="3144882" cy="567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7FC99E-BB61-48AF-B07F-F7981AB94F9D}"/>
              </a:ext>
            </a:extLst>
          </p:cNvPr>
          <p:cNvSpPr/>
          <p:nvPr/>
        </p:nvSpPr>
        <p:spPr>
          <a:xfrm>
            <a:off x="1685361" y="1775015"/>
            <a:ext cx="6006355" cy="638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34582" y="421199"/>
            <a:ext cx="275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사업화 전략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 flipV="1">
            <a:off x="770471" y="1258298"/>
            <a:ext cx="5128305" cy="16078"/>
          </a:xfrm>
          <a:prstGeom prst="line">
            <a:avLst/>
          </a:prstGeom>
          <a:ln w="19050">
            <a:solidFill>
              <a:schemeClr val="tx2">
                <a:alpha val="7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D0F3B-65D2-42CD-A7A8-08C408C822F6}"/>
              </a:ext>
            </a:extLst>
          </p:cNvPr>
          <p:cNvSpPr txBox="1"/>
          <p:nvPr/>
        </p:nvSpPr>
        <p:spPr>
          <a:xfrm>
            <a:off x="1624727" y="1690864"/>
            <a:ext cx="9451728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사용자가 직접 등록한 옷으로</a:t>
            </a:r>
            <a:endParaRPr lang="en-US" altLang="ko-KR" sz="4000" b="1" kern="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                      </a:t>
            </a:r>
            <a:r>
              <a:rPr lang="ko-KR" altLang="en-US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날씨에 따른 스타일 </a:t>
            </a:r>
            <a:r>
              <a:rPr lang="ko-KR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추천</a:t>
            </a:r>
            <a:r>
              <a:rPr lang="en-US" altLang="ko-KR" sz="40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9" name="그래픽 8" descr="긴 소매 셔츠 단색으로 채워진">
            <a:extLst>
              <a:ext uri="{FF2B5EF4-FFF2-40B4-BE49-F238E27FC236}">
                <a16:creationId xmlns:a16="http://schemas.microsoft.com/office/drawing/2014/main" id="{8DF9C74E-CB35-45C3-9CCF-52D050B7C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7635" y="6004611"/>
            <a:ext cx="638983" cy="638983"/>
          </a:xfrm>
          <a:prstGeom prst="rect">
            <a:avLst/>
          </a:prstGeom>
        </p:spPr>
      </p:pic>
      <p:pic>
        <p:nvPicPr>
          <p:cNvPr id="11" name="그래픽 10" descr="바지 단색으로 채워진">
            <a:extLst>
              <a:ext uri="{FF2B5EF4-FFF2-40B4-BE49-F238E27FC236}">
                <a16:creationId xmlns:a16="http://schemas.microsoft.com/office/drawing/2014/main" id="{4B7D1026-284D-48C3-8483-1E7C88212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200" y="6030062"/>
            <a:ext cx="638983" cy="6389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2D570-6E4A-482F-80D1-A203434D0134}"/>
              </a:ext>
            </a:extLst>
          </p:cNvPr>
          <p:cNvSpPr txBox="1"/>
          <p:nvPr/>
        </p:nvSpPr>
        <p:spPr>
          <a:xfrm>
            <a:off x="1900516" y="4044559"/>
            <a:ext cx="12378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오늘의 날씨</a:t>
            </a:r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endParaRPr lang="en-US" altLang="ko-KR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endParaRPr lang="en-US" altLang="ko-KR" sz="6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20°C</a:t>
            </a:r>
          </a:p>
          <a:p>
            <a:pPr algn="ctr"/>
            <a:r>
              <a:rPr lang="en-US" altLang="ko-KR" sz="11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23 °C / 16 °C</a:t>
            </a:r>
          </a:p>
          <a:p>
            <a:pPr algn="ctr"/>
            <a:endParaRPr lang="en-US" altLang="ko-KR" sz="11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pPr algn="ctr"/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추천 스타일</a:t>
            </a:r>
          </a:p>
        </p:txBody>
      </p:sp>
      <p:pic>
        <p:nvPicPr>
          <p:cNvPr id="19" name="그래픽 18" descr="구름 윤곽선">
            <a:extLst>
              <a:ext uri="{FF2B5EF4-FFF2-40B4-BE49-F238E27FC236}">
                <a16:creationId xmlns:a16="http://schemas.microsoft.com/office/drawing/2014/main" id="{A78359DB-FA98-48C9-A05F-51DB0A012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9314" y="4387124"/>
            <a:ext cx="638983" cy="638983"/>
          </a:xfrm>
          <a:prstGeom prst="rect">
            <a:avLst/>
          </a:prstGeom>
        </p:spPr>
      </p:pic>
      <p:pic>
        <p:nvPicPr>
          <p:cNvPr id="21" name="그래픽 20" descr="정장 단색으로 채워진">
            <a:extLst>
              <a:ext uri="{FF2B5EF4-FFF2-40B4-BE49-F238E27FC236}">
                <a16:creationId xmlns:a16="http://schemas.microsoft.com/office/drawing/2014/main" id="{00EEDDFC-F2B0-4782-81F7-D2D99C5CC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232" y="6001298"/>
            <a:ext cx="696512" cy="696512"/>
          </a:xfrm>
          <a:prstGeom prst="rect">
            <a:avLst/>
          </a:prstGeom>
        </p:spPr>
      </p:pic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81C77D20-5D3F-4E8C-9CDD-068B9F16585F}"/>
              </a:ext>
            </a:extLst>
          </p:cNvPr>
          <p:cNvSpPr/>
          <p:nvPr/>
        </p:nvSpPr>
        <p:spPr>
          <a:xfrm rot="16200000">
            <a:off x="9991654" y="6414737"/>
            <a:ext cx="457200" cy="42932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A50EC-5304-435F-BC1F-C976F9DE4972}"/>
              </a:ext>
            </a:extLst>
          </p:cNvPr>
          <p:cNvSpPr txBox="1"/>
          <p:nvPr/>
        </p:nvSpPr>
        <p:spPr>
          <a:xfrm>
            <a:off x="5284173" y="3793675"/>
            <a:ext cx="5007311" cy="279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+ </a:t>
            </a:r>
            <a:r>
              <a:rPr lang="ko-KR" altLang="ko-KR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구독료</a:t>
            </a:r>
            <a:r>
              <a:rPr lang="ko-KR" altLang="en-US" sz="2000" b="1" kern="100" dirty="0">
                <a:effectLst/>
                <a:latin typeface="인터파크고딕 M" panose="02000000000000000000" pitchFamily="2" charset="-127"/>
                <a:ea typeface="인터파크고딕 M" panose="02000000000000000000" pitchFamily="2" charset="-127"/>
                <a:cs typeface="Times New Roman" panose="02020603050405020304" pitchFamily="18" charset="0"/>
              </a:rPr>
              <a:t>를 통한 추가 기능 제공</a:t>
            </a:r>
            <a:endParaRPr lang="en-US" altLang="ko-KR" sz="2000" b="1" kern="100" dirty="0">
              <a:effectLst/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sz="200" b="1" kern="100" dirty="0">
              <a:effectLst/>
              <a:latin typeface="인터파크고딕 M" panose="02000000000000000000" pitchFamily="2" charset="-127"/>
              <a:ea typeface="인터파크고딕 M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신발 가방 액세서리 조합 추천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날짜 선택</a:t>
            </a: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언제든지</a:t>
            </a: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의류 관리 </a:t>
            </a:r>
            <a:r>
              <a:rPr lang="ko-KR" altLang="en-US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정보 제공</a:t>
            </a:r>
            <a:endParaRPr lang="en-US" altLang="ko-KR" sz="1600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헤어스타일 추천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의류 회사 세일 정보 </a:t>
            </a:r>
            <a:endParaRPr lang="en-US" altLang="ko-KR" sz="1600" kern="100" dirty="0">
              <a:effectLst/>
              <a:latin typeface="인터파크고딕 L" panose="02000000000000000000" pitchFamily="2" charset="-127"/>
              <a:ea typeface="인터파크고딕 L" panose="02000000000000000000" pitchFamily="2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상황</a:t>
            </a:r>
            <a:r>
              <a:rPr lang="en-US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별</a:t>
            </a:r>
            <a:r>
              <a:rPr lang="ko-KR" altLang="ko-KR" sz="1600" kern="100" dirty="0"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  <a:cs typeface="Times New Roman" panose="02020603050405020304" pitchFamily="18" charset="0"/>
              </a:rPr>
              <a:t> 옷 추천</a:t>
            </a:r>
          </a:p>
        </p:txBody>
      </p:sp>
    </p:spTree>
    <p:extLst>
      <p:ext uri="{BB962C8B-B14F-4D97-AF65-F5344CB8AC3E}">
        <p14:creationId xmlns:p14="http://schemas.microsoft.com/office/powerpoint/2010/main" val="369462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2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689</Words>
  <Application>Microsoft Office PowerPoint</Application>
  <PresentationFormat>와이드스크린</PresentationFormat>
  <Paragraphs>148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apple color emoji</vt:lpstr>
      <vt:lpstr>-apple-system</vt:lpstr>
      <vt:lpstr>helvetica neue</vt:lpstr>
      <vt:lpstr>sohne</vt:lpstr>
      <vt:lpstr>맑은 고딕</vt:lpstr>
      <vt:lpstr>이순신 돋움체 B</vt:lpstr>
      <vt:lpstr>인터파크고딕 L</vt:lpstr>
      <vt:lpstr>인터파크고딕 M</vt:lpstr>
      <vt:lpstr>Arial</vt:lpstr>
      <vt:lpstr>25_Office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201710931@sangmyung.kr</cp:lastModifiedBy>
  <cp:revision>7</cp:revision>
  <cp:lastPrinted>2021-10-13T02:26:08Z</cp:lastPrinted>
  <dcterms:created xsi:type="dcterms:W3CDTF">2021-01-05T02:11:14Z</dcterms:created>
  <dcterms:modified xsi:type="dcterms:W3CDTF">2021-10-13T03:13:23Z</dcterms:modified>
</cp:coreProperties>
</file>